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aven Pro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-bold.fntdata"/><Relationship Id="rId5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2ad0dbf42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2ad0dbf42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ad0dbf42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2ad0dbf42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2ad0dbf4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2ad0dbf4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2ad0dbf42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2ad0dbf42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Usar uma porcentagem como unidade de tamanho para uma largura significa quão largo este elemento será comparado ao seu elemento pai, que neste caso é o elemento &lt;body&gt;.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2ad0dbf4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2ad0dbf4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2badf8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52badf8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2badf84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2badf84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2badf84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2badf84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2badf846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2badf846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2badf84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2badf84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2ad0dbf4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2ad0dbf4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table - define que ali </a:t>
            </a:r>
            <a:r>
              <a:rPr lang="pt-BR"/>
              <a:t>haverá</a:t>
            </a:r>
            <a:r>
              <a:rPr lang="pt-BR"/>
              <a:t> uma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 - table head - define cabeçalho para 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 - table row - linha da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td - table data - define os dados da tabela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2badf846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2badf846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2badf846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52badf84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2badf846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2badf846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2badf84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2badf84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2ad0dbf4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2ad0dbf4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caption - adiciona um </a:t>
            </a:r>
            <a:r>
              <a:rPr lang="pt-BR"/>
              <a:t>título</a:t>
            </a:r>
            <a:r>
              <a:rPr lang="pt-BR"/>
              <a:t> para 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tag &lt;caption&gt; deve ser inserida imediatamente após a tag &lt;table&gt;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2ad0dbf42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52ad0dbf4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tag &lt;colgroup&gt; específica um grupo de uma ou mais colunas em uma tabela para formatação.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tag &lt;colgroup&gt; é útil para aplicar estilos a colunas inteiras, em vez de repetir os estilos para cada célula, para cada linha.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Nota: A tag &lt;colgroup&gt; deve ser filha de um elemento &lt;table&gt;, após qualquer elemento &lt;caption&gt; e antes de qualquer elemento &lt;thead&gt;, &lt;tbody&gt;, &lt;tfoot&gt; e &lt;tr&gt;.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Dica: Para definir diferentes propriedades para uma coluna dentro de um &lt;colgroup&gt;, use a tag &lt;col&gt; dentro da tag &lt;colgroup&gt;.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2ad0dbf42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2ad0dbf42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tag &lt;thead&gt; é usada para agrupar o conteúdo do cabeçalho em uma tabela 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elemento &lt;thead&gt; é usado em conjunto com os elementos &lt;tbody&gt; e &lt;tfoot&gt; para especificar cada parte de uma tabela (cabeçalho, corpo, rodapé).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navegadores podem usar esses elementos para permitir a rolagem do corpo da tabela independentemente do cabeçalho e do rodapé. Além disso, ao imprimir uma tabela grande que abrange várias páginas, esses elementos podem permitir que o cabeçalho e o rodapé da tabela sejam impressos na parte superior e inferior de cada página.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Nota: O elemento &lt;thead&gt; deve ter uma ou mais tags &lt;tr&gt; dentro.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tag &lt;thead&gt; deve ser usada no seguinte contexto: como filho de um elemento &lt;table&gt;, após qualquer elemento &lt;caption&gt; e &lt;colgroup&gt; e antes de qualquer elemento &lt;tbody&gt;, &lt;tfoot&gt; e &lt;tr&gt;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Dica: Os elementos &lt;thead&gt;, &lt;tbody&gt; e &lt;tfoot&gt; não afetarão o layout da tabela por padrão. No entanto, você pode usar CSS para estilizar esses elementos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2badf84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2badf84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pseudo-classe CSS :nth-child() seleciona elementos com base em suas posições em um grupo de elementos irmãos.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 - 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odd - impar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2badf846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2badf846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pseudo-classe CSS :nth-child() seleciona elementos com base em suas posições em um grupo de elementos irmãos.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 - 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odd - impar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2badf846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2badf846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pseudo-classe CSS :nth-child() seleciona elementos com base em suas posições em um grupo de elementos irmãos.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 - 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odd - impar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2ad0dbf4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2ad0dbf4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Às vezes você quer que suas células sejam cabeçalhos. Nesses casos, use a &lt;th&gt;tag em vez da &lt;td&gt;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padrão, o texto nos &lt;th&gt; está em negrito e centralizado, mas você pode alterar isso com CSS.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Cada linha da tabela começa com a &lt;tr&gt;e termina com uma &lt;/tr&gt;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célula da tabela é definida por um &lt;td&gt;e uma &lt;/td&gt;.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entre &lt;td&gt;e &lt;/td&gt;são o conteúdo da célula da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2badf846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2badf846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adf846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adf84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2badf846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2badf846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52badf846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52badf846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52badf846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52badf846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2badf846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52badf846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52badf846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52badf846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listas HTML podem ser estilizadas de muitas maneiras diferentes com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maneira popular é estilizar uma lista horizontalmente, para criar um menu de navegação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2badf846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52badf846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52badf846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52badf846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type="1" Os itens da lista serão numerados com números (padrão)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type="A" Os itens da lista serão numerados com letras maiúsculas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type="a" Os itens da lista serão numerados com letras minúsculas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type="I" Os itens da lista serão numerados com números romanos maiúsculos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type="i" Os itens da lista serão numerados com números romanos minúsculos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52badf846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52badf846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ser aninhada tambem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2ad0dbf42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2ad0dbf42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52badf846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52badf846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2ad0dbf42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2ad0dbf4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2ad0dbf42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2ad0dbf42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2ad0dbf4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2ad0dbf4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2ad0dbf4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2ad0dbf4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2ad0dbf4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2ad0dbf4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Programador WEB 2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3 - Estruturas de dados em HTML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51" name="Google Shape;351;p22"/>
          <p:cNvSpPr txBox="1"/>
          <p:nvPr>
            <p:ph idx="1" type="body"/>
          </p:nvPr>
        </p:nvSpPr>
        <p:spPr>
          <a:xfrm>
            <a:off x="1303800" y="1990050"/>
            <a:ext cx="7366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1450"/>
              <a:t>Com a propriedade border-style, você pode definir a aparência da borda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dotted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dashed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solid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double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groove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ridge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inset  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outset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none  </a:t>
            </a:r>
            <a:endParaRPr sz="1450"/>
          </a:p>
          <a:p>
            <a:pPr indent="-320675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1450"/>
              <a:t>hidden</a:t>
            </a:r>
            <a:endParaRPr sz="1450"/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4">
            <a:alphaModFix/>
          </a:blip>
          <a:srcRect b="31529" l="16417" r="69106" t="60006"/>
          <a:stretch/>
        </p:blipFill>
        <p:spPr>
          <a:xfrm>
            <a:off x="4846125" y="2771575"/>
            <a:ext cx="3488174" cy="11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59" name="Google Shape;359;p23"/>
          <p:cNvSpPr txBox="1"/>
          <p:nvPr>
            <p:ph idx="1" type="body"/>
          </p:nvPr>
        </p:nvSpPr>
        <p:spPr>
          <a:xfrm>
            <a:off x="1303800" y="1990050"/>
            <a:ext cx="7366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Com a propriedade border-color, você pode definir a cor da borda.</a:t>
            </a:r>
            <a:endParaRPr sz="2000"/>
          </a:p>
        </p:txBody>
      </p:sp>
      <p:pic>
        <p:nvPicPr>
          <p:cNvPr id="360" name="Google Shape;3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4">
            <a:alphaModFix/>
          </a:blip>
          <a:srcRect b="44761" l="17057" r="68817" t="46365"/>
          <a:stretch/>
        </p:blipFill>
        <p:spPr>
          <a:xfrm>
            <a:off x="2980452" y="3113625"/>
            <a:ext cx="4013208" cy="14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Tamanhos</a:t>
            </a:r>
            <a:endParaRPr/>
          </a:p>
        </p:txBody>
      </p:sp>
      <p:sp>
        <p:nvSpPr>
          <p:cNvPr id="367" name="Google Shape;367;p24"/>
          <p:cNvSpPr txBox="1"/>
          <p:nvPr>
            <p:ph idx="1" type="body"/>
          </p:nvPr>
        </p:nvSpPr>
        <p:spPr>
          <a:xfrm>
            <a:off x="1303800" y="1990050"/>
            <a:ext cx="7366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As tabelas HTML podem ter tamanhos diferentes para cada coluna, linha ou toda a tabela.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Use o atributo de estilo com as propriedades de largura ou altura para especificar o tamanho de uma tabela, linha ou coluna.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definir a largura de uma tabela, adicione o atributo style ao elemento &lt;table&gt;</a:t>
            </a:r>
            <a:endParaRPr sz="2000"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Tamanhos</a:t>
            </a: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4">
            <a:alphaModFix/>
          </a:blip>
          <a:srcRect b="14389" l="0" r="80980" t="38275"/>
          <a:stretch/>
        </p:blipFill>
        <p:spPr>
          <a:xfrm>
            <a:off x="3226488" y="1133800"/>
            <a:ext cx="2691024" cy="3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/>
          <p:nvPr/>
        </p:nvSpPr>
        <p:spPr>
          <a:xfrm>
            <a:off x="3325875" y="1185375"/>
            <a:ext cx="2114100" cy="23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Tamanhos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1303800" y="1990050"/>
            <a:ext cx="7366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Para definir o tamanho de uma coluna específica, adicione o atributo style em um elemento &lt;th&gt; ou &lt;td&gt;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definir a altura de uma linha específica, adicione o atributo style em um &lt;tr&gt;</a:t>
            </a:r>
            <a:endParaRPr sz="2000"/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Cabeçalho vertical</a:t>
            </a:r>
            <a:endParaRPr/>
          </a:p>
        </p:txBody>
      </p:sp>
      <p:sp>
        <p:nvSpPr>
          <p:cNvPr id="389" name="Google Shape;389;p27"/>
          <p:cNvSpPr txBox="1"/>
          <p:nvPr>
            <p:ph idx="1" type="body"/>
          </p:nvPr>
        </p:nvSpPr>
        <p:spPr>
          <a:xfrm>
            <a:off x="1303800" y="1990050"/>
            <a:ext cx="3849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Para usar a primeira coluna como cabeçalhos de tabela, defina a primeira célula em cada linha como um elemento</a:t>
            </a:r>
            <a:endParaRPr sz="200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27"/>
          <p:cNvPicPr preferRelativeResize="0"/>
          <p:nvPr/>
        </p:nvPicPr>
        <p:blipFill rotWithShape="1">
          <a:blip r:embed="rId4">
            <a:alphaModFix/>
          </a:blip>
          <a:srcRect b="14450" l="989" r="84838" t="48439"/>
          <a:stretch/>
        </p:blipFill>
        <p:spPr>
          <a:xfrm>
            <a:off x="5896950" y="1266700"/>
            <a:ext cx="2390923" cy="35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/>
          <p:nvPr/>
        </p:nvSpPr>
        <p:spPr>
          <a:xfrm>
            <a:off x="6035375" y="1757550"/>
            <a:ext cx="2091900" cy="23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6035375" y="2713625"/>
            <a:ext cx="2091900" cy="23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035375" y="3669700"/>
            <a:ext cx="2091900" cy="23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Cabeçalho alinhamento</a:t>
            </a:r>
            <a:endParaRPr/>
          </a:p>
        </p:txBody>
      </p:sp>
      <p:sp>
        <p:nvSpPr>
          <p:cNvPr id="400" name="Google Shape;400;p28"/>
          <p:cNvSpPr txBox="1"/>
          <p:nvPr>
            <p:ph idx="1" type="body"/>
          </p:nvPr>
        </p:nvSpPr>
        <p:spPr>
          <a:xfrm>
            <a:off x="1303800" y="1990050"/>
            <a:ext cx="7366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Para alinhar à esquerda os cabeçalhos da tabela, use a propriedade CSS text-align</a:t>
            </a:r>
            <a:endParaRPr sz="2000"/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28"/>
          <p:cNvPicPr preferRelativeResize="0"/>
          <p:nvPr/>
        </p:nvPicPr>
        <p:blipFill rotWithShape="1">
          <a:blip r:embed="rId4">
            <a:alphaModFix/>
          </a:blip>
          <a:srcRect b="37890" l="16479" r="69897" t="52734"/>
          <a:stretch/>
        </p:blipFill>
        <p:spPr>
          <a:xfrm>
            <a:off x="3014875" y="3074050"/>
            <a:ext cx="3114250" cy="12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1303800" y="598575"/>
            <a:ext cx="6270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Cabeçalho em </a:t>
            </a:r>
            <a:r>
              <a:rPr lang="pt-BR"/>
              <a:t>várias</a:t>
            </a:r>
            <a:r>
              <a:rPr lang="pt-BR"/>
              <a:t> colunas</a:t>
            </a:r>
            <a:endParaRPr/>
          </a:p>
        </p:txBody>
      </p:sp>
      <p:sp>
        <p:nvSpPr>
          <p:cNvPr id="408" name="Google Shape;408;p29"/>
          <p:cNvSpPr txBox="1"/>
          <p:nvPr>
            <p:ph idx="1" type="body"/>
          </p:nvPr>
        </p:nvSpPr>
        <p:spPr>
          <a:xfrm>
            <a:off x="1303800" y="1990050"/>
            <a:ext cx="372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Você pode ter um cabeçalho que se estende por duas ou mais colunas.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fazer isso, use o atributo colspan no elemento &lt;th&gt;</a:t>
            </a:r>
            <a:endParaRPr sz="2000"/>
          </a:p>
        </p:txBody>
      </p:sp>
      <p:pic>
        <p:nvPicPr>
          <p:cNvPr id="409" name="Google Shape;4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29"/>
          <p:cNvPicPr preferRelativeResize="0"/>
          <p:nvPr/>
        </p:nvPicPr>
        <p:blipFill rotWithShape="1">
          <a:blip r:embed="rId4">
            <a:alphaModFix/>
          </a:blip>
          <a:srcRect b="13263" l="0" r="82159" t="52876"/>
          <a:stretch/>
        </p:blipFill>
        <p:spPr>
          <a:xfrm>
            <a:off x="5645425" y="1397325"/>
            <a:ext cx="2935925" cy="3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/>
          <p:nvPr/>
        </p:nvSpPr>
        <p:spPr>
          <a:xfrm>
            <a:off x="6155925" y="1807775"/>
            <a:ext cx="2252400" cy="27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espaços</a:t>
            </a:r>
            <a:endParaRPr/>
          </a:p>
        </p:txBody>
      </p:sp>
      <p:sp>
        <p:nvSpPr>
          <p:cNvPr id="417" name="Google Shape;417;p30"/>
          <p:cNvSpPr txBox="1"/>
          <p:nvPr>
            <p:ph idx="1" type="body"/>
          </p:nvPr>
        </p:nvSpPr>
        <p:spPr>
          <a:xfrm>
            <a:off x="1303800" y="1990050"/>
            <a:ext cx="3779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As tabelas HTML podem ajustar o preenchimento dentro das células (padding) e também o espaço (spacing) entre as células.</a:t>
            </a:r>
            <a:endParaRPr sz="2000"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4">
            <a:alphaModFix/>
          </a:blip>
          <a:srcRect b="49988" l="24351" r="38235" t="24950"/>
          <a:stretch/>
        </p:blipFill>
        <p:spPr>
          <a:xfrm>
            <a:off x="5083350" y="2099575"/>
            <a:ext cx="3945802" cy="14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espaços</a:t>
            </a:r>
            <a:endParaRPr/>
          </a:p>
        </p:txBody>
      </p:sp>
      <p:sp>
        <p:nvSpPr>
          <p:cNvPr id="425" name="Google Shape;425;p31"/>
          <p:cNvSpPr txBox="1"/>
          <p:nvPr>
            <p:ph idx="1" type="body"/>
          </p:nvPr>
        </p:nvSpPr>
        <p:spPr>
          <a:xfrm>
            <a:off x="1303800" y="1990050"/>
            <a:ext cx="4482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 preenchimento da célula é o espaço entre as bordas da célula e o conteúdo da célula.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Por padrão, o preenchimento é definido como 0.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adicionar preenchimento nas células da tabela, use a propriedade de preenchimento CSS</a:t>
            </a:r>
            <a:endParaRPr sz="2000"/>
          </a:p>
        </p:txBody>
      </p:sp>
      <p:pic>
        <p:nvPicPr>
          <p:cNvPr id="426" name="Google Shape;4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31"/>
          <p:cNvPicPr preferRelativeResize="0"/>
          <p:nvPr/>
        </p:nvPicPr>
        <p:blipFill rotWithShape="1">
          <a:blip r:embed="rId4">
            <a:alphaModFix/>
          </a:blip>
          <a:srcRect b="54687" l="16479" r="69348" t="34570"/>
          <a:stretch/>
        </p:blipFill>
        <p:spPr>
          <a:xfrm>
            <a:off x="5957224" y="2571750"/>
            <a:ext cx="2568274" cy="10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As tabelas HTML permitem que os desenvolvedores da Web organizem os dados em linhas e colunas.</a:t>
            </a:r>
            <a:endParaRPr sz="17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/>
              <a:t>Temos 4 tags:</a:t>
            </a:r>
            <a:endParaRPr sz="1700"/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&lt;table&gt;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&lt;th&gt;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&lt;tr&gt;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&lt;td&gt;</a:t>
            </a:r>
            <a:endParaRPr sz="17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espaços</a:t>
            </a:r>
            <a:endParaRPr/>
          </a:p>
        </p:txBody>
      </p:sp>
      <p:sp>
        <p:nvSpPr>
          <p:cNvPr id="433" name="Google Shape;433;p32"/>
          <p:cNvSpPr txBox="1"/>
          <p:nvPr>
            <p:ph idx="1" type="body"/>
          </p:nvPr>
        </p:nvSpPr>
        <p:spPr>
          <a:xfrm>
            <a:off x="1303800" y="1990050"/>
            <a:ext cx="4482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Usando apenas a propriedade padding e passando 1 valor vai alterar todos os lados de uma vez.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Porém</a:t>
            </a:r>
            <a:r>
              <a:rPr lang="pt-BR" sz="2000"/>
              <a:t> </a:t>
            </a:r>
            <a:r>
              <a:rPr lang="pt-BR" sz="2000"/>
              <a:t>há</a:t>
            </a:r>
            <a:r>
              <a:rPr lang="pt-BR" sz="2000"/>
              <a:t> formas de editar cada lado</a:t>
            </a:r>
            <a:endParaRPr sz="2000"/>
          </a:p>
        </p:txBody>
      </p: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5" name="Google Shape;435;p32"/>
          <p:cNvPicPr preferRelativeResize="0"/>
          <p:nvPr/>
        </p:nvPicPr>
        <p:blipFill rotWithShape="1">
          <a:blip r:embed="rId4">
            <a:alphaModFix/>
          </a:blip>
          <a:srcRect b="43164" l="16918" r="69018" t="40624"/>
          <a:stretch/>
        </p:blipFill>
        <p:spPr>
          <a:xfrm>
            <a:off x="5786400" y="2079500"/>
            <a:ext cx="2883998" cy="187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espaços</a:t>
            </a:r>
            <a:endParaRPr/>
          </a:p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1303800" y="1990050"/>
            <a:ext cx="73665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Ou assim, onde, a </a:t>
            </a:r>
            <a:r>
              <a:rPr lang="pt-BR" sz="2000"/>
              <a:t>modificação</a:t>
            </a:r>
            <a:r>
              <a:rPr lang="pt-BR" sz="2000"/>
              <a:t> funciona no sentido </a:t>
            </a:r>
            <a:r>
              <a:rPr lang="pt-BR" sz="2000"/>
              <a:t>horário e dependendo da quantidade de valores:</a:t>
            </a:r>
            <a:endParaRPr sz="2000"/>
          </a:p>
          <a:p>
            <a:pPr indent="-307975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2000"/>
              <a:t>4 valores - 1</a:t>
            </a:r>
            <a:r>
              <a:rPr baseline="30000" lang="pt-BR" sz="2000"/>
              <a:t>o</a:t>
            </a:r>
            <a:r>
              <a:rPr lang="pt-BR" sz="2000"/>
              <a:t> topo, 2</a:t>
            </a:r>
            <a:r>
              <a:rPr baseline="30000" lang="pt-BR" sz="2000"/>
              <a:t>o</a:t>
            </a:r>
            <a:r>
              <a:rPr lang="pt-BR" sz="2000"/>
              <a:t> direita, 3</a:t>
            </a:r>
            <a:r>
              <a:rPr baseline="30000" lang="pt-BR" sz="2000"/>
              <a:t>o</a:t>
            </a:r>
            <a:r>
              <a:rPr lang="pt-BR" sz="2000"/>
              <a:t> baixo, 4</a:t>
            </a:r>
            <a:r>
              <a:rPr baseline="30000" lang="pt-BR" sz="2000"/>
              <a:t>o </a:t>
            </a:r>
            <a:r>
              <a:rPr lang="pt-BR" sz="2000"/>
              <a:t>esquerda</a:t>
            </a:r>
            <a:endParaRPr sz="2000"/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000"/>
              <a:t>3 valores - 1</a:t>
            </a:r>
            <a:r>
              <a:rPr baseline="30000" lang="pt-BR" sz="2000"/>
              <a:t>o</a:t>
            </a:r>
            <a:r>
              <a:rPr lang="pt-BR" sz="2000"/>
              <a:t> topo, 2</a:t>
            </a:r>
            <a:r>
              <a:rPr baseline="30000" lang="pt-BR" sz="2000"/>
              <a:t>o</a:t>
            </a:r>
            <a:r>
              <a:rPr lang="pt-BR" sz="2000"/>
              <a:t> direita e esquerda, 3</a:t>
            </a:r>
            <a:r>
              <a:rPr baseline="30000" lang="pt-BR" sz="2000"/>
              <a:t>o</a:t>
            </a:r>
            <a:r>
              <a:rPr lang="pt-BR" sz="2000"/>
              <a:t> baixo</a:t>
            </a:r>
            <a:endParaRPr sz="2000"/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000"/>
              <a:t>2 valores - 1</a:t>
            </a:r>
            <a:r>
              <a:rPr baseline="30000" lang="pt-BR" sz="2000"/>
              <a:t>o</a:t>
            </a:r>
            <a:r>
              <a:rPr lang="pt-BR" sz="2000"/>
              <a:t> topo e baixo, 2</a:t>
            </a:r>
            <a:r>
              <a:rPr baseline="30000" lang="pt-BR" sz="2000"/>
              <a:t>o</a:t>
            </a:r>
            <a:r>
              <a:rPr lang="pt-BR" sz="2000"/>
              <a:t> direita e esquerda</a:t>
            </a:r>
            <a:endParaRPr sz="2000"/>
          </a:p>
        </p:txBody>
      </p:sp>
      <p:pic>
        <p:nvPicPr>
          <p:cNvPr id="442" name="Google Shape;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3" name="Google Shape;443;p33"/>
          <p:cNvPicPr preferRelativeResize="0"/>
          <p:nvPr/>
        </p:nvPicPr>
        <p:blipFill rotWithShape="1">
          <a:blip r:embed="rId4">
            <a:alphaModFix/>
          </a:blip>
          <a:srcRect b="48210" l="879" r="81659" t="45697"/>
          <a:stretch/>
        </p:blipFill>
        <p:spPr>
          <a:xfrm>
            <a:off x="2025929" y="3319350"/>
            <a:ext cx="5092157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espaços</a:t>
            </a:r>
            <a:endParaRPr/>
          </a:p>
        </p:txBody>
      </p:sp>
      <p:sp>
        <p:nvSpPr>
          <p:cNvPr id="449" name="Google Shape;449;p34"/>
          <p:cNvSpPr txBox="1"/>
          <p:nvPr>
            <p:ph idx="1" type="body"/>
          </p:nvPr>
        </p:nvSpPr>
        <p:spPr>
          <a:xfrm>
            <a:off x="1303800" y="1990050"/>
            <a:ext cx="37500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 espaçamento celular é o espaço entre cada célula.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Por padrão, o espaço é definido como 2 pixels.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alterar o espaço entre as células da tabela, use a propriedade CSS border-spacing no elemento table</a:t>
            </a:r>
            <a:endParaRPr sz="2000"/>
          </a:p>
        </p:txBody>
      </p:sp>
      <p:pic>
        <p:nvPicPr>
          <p:cNvPr id="450" name="Google Shape;4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34"/>
          <p:cNvPicPr preferRelativeResize="0"/>
          <p:nvPr/>
        </p:nvPicPr>
        <p:blipFill rotWithShape="1">
          <a:blip r:embed="rId4">
            <a:alphaModFix/>
          </a:blip>
          <a:srcRect b="45971" l="16891" r="69043" t="44849"/>
          <a:stretch/>
        </p:blipFill>
        <p:spPr>
          <a:xfrm>
            <a:off x="5238750" y="2571750"/>
            <a:ext cx="3665774" cy="1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colspan e rowspan</a:t>
            </a:r>
            <a:endParaRPr/>
          </a:p>
        </p:txBody>
      </p:sp>
      <p:sp>
        <p:nvSpPr>
          <p:cNvPr id="457" name="Google Shape;457;p35"/>
          <p:cNvSpPr txBox="1"/>
          <p:nvPr>
            <p:ph idx="1" type="body"/>
          </p:nvPr>
        </p:nvSpPr>
        <p:spPr>
          <a:xfrm>
            <a:off x="1303800" y="1990050"/>
            <a:ext cx="37350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As tabelas HTML podem ter células que se estendem por várias linhas e/ou colunas.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para fazer uma célula se estender por várias colunas, use o atributo colspan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fazer uma célula se estender por várias linhas, use o atributo rowspan:</a:t>
            </a:r>
            <a:endParaRPr sz="2000"/>
          </a:p>
        </p:txBody>
      </p:sp>
      <p:pic>
        <p:nvPicPr>
          <p:cNvPr id="458" name="Google Shape;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9" name="Google Shape;459;p35"/>
          <p:cNvPicPr preferRelativeResize="0"/>
          <p:nvPr/>
        </p:nvPicPr>
        <p:blipFill rotWithShape="1">
          <a:blip r:embed="rId4">
            <a:alphaModFix/>
          </a:blip>
          <a:srcRect b="24334" l="16450" r="64688" t="40798"/>
          <a:stretch/>
        </p:blipFill>
        <p:spPr>
          <a:xfrm>
            <a:off x="5696725" y="1597875"/>
            <a:ext cx="2805874" cy="29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Mais Tags</a:t>
            </a:r>
            <a:endParaRPr/>
          </a:p>
        </p:txBody>
      </p:sp>
      <p:pic>
        <p:nvPicPr>
          <p:cNvPr id="465" name="Google Shape;4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36"/>
          <p:cNvPicPr preferRelativeResize="0"/>
          <p:nvPr/>
        </p:nvPicPr>
        <p:blipFill rotWithShape="1">
          <a:blip r:embed="rId4">
            <a:alphaModFix/>
          </a:blip>
          <a:srcRect b="15438" l="0" r="77640" t="52264"/>
          <a:stretch/>
        </p:blipFill>
        <p:spPr>
          <a:xfrm>
            <a:off x="2812525" y="1597875"/>
            <a:ext cx="4013050" cy="32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Mais Tags</a:t>
            </a:r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3" name="Google Shape;473;p37"/>
          <p:cNvPicPr preferRelativeResize="0"/>
          <p:nvPr/>
        </p:nvPicPr>
        <p:blipFill rotWithShape="1">
          <a:blip r:embed="rId4">
            <a:alphaModFix/>
          </a:blip>
          <a:srcRect b="12796" l="0" r="71768" t="42255"/>
          <a:stretch/>
        </p:blipFill>
        <p:spPr>
          <a:xfrm>
            <a:off x="2992263" y="1597875"/>
            <a:ext cx="3653573" cy="3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Mais Tags</a:t>
            </a:r>
            <a:endParaRPr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0" name="Google Shape;480;p38"/>
          <p:cNvPicPr preferRelativeResize="0"/>
          <p:nvPr/>
        </p:nvPicPr>
        <p:blipFill rotWithShape="1">
          <a:blip r:embed="rId4">
            <a:alphaModFix/>
          </a:blip>
          <a:srcRect b="57619" l="0" r="85193" t="21573"/>
          <a:stretch/>
        </p:blipFill>
        <p:spPr>
          <a:xfrm>
            <a:off x="548850" y="1404525"/>
            <a:ext cx="3589152" cy="28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8"/>
          <p:cNvPicPr preferRelativeResize="0"/>
          <p:nvPr/>
        </p:nvPicPr>
        <p:blipFill rotWithShape="1">
          <a:blip r:embed="rId4">
            <a:alphaModFix/>
          </a:blip>
          <a:srcRect b="10007" l="0" r="85193" t="42608"/>
          <a:stretch/>
        </p:blipFill>
        <p:spPr>
          <a:xfrm>
            <a:off x="4958725" y="765601"/>
            <a:ext cx="22860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estilizando</a:t>
            </a:r>
            <a:endParaRPr/>
          </a:p>
        </p:txBody>
      </p:sp>
      <p:sp>
        <p:nvSpPr>
          <p:cNvPr id="487" name="Google Shape;487;p39"/>
          <p:cNvSpPr txBox="1"/>
          <p:nvPr>
            <p:ph idx="1" type="body"/>
          </p:nvPr>
        </p:nvSpPr>
        <p:spPr>
          <a:xfrm>
            <a:off x="1303800" y="1990050"/>
            <a:ext cx="73665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 você adicionar uma cor de fundo alternadamente nas linhas da tabela, você obterá um bom efeito de listras de zebra.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estilizar alternadamente os elementos de linha da tabela, use o seletor :nth-child(even) como este (ou pode colocar </a:t>
            </a:r>
            <a:r>
              <a:rPr b="1" lang="pt-BR" sz="2000"/>
              <a:t>odd</a:t>
            </a:r>
            <a:r>
              <a:rPr lang="pt-BR" sz="2000"/>
              <a:t> no lugar de </a:t>
            </a:r>
            <a:r>
              <a:rPr b="1" lang="pt-BR" sz="2000"/>
              <a:t>even</a:t>
            </a:r>
            <a:r>
              <a:rPr lang="pt-BR" sz="2000"/>
              <a:t>)</a:t>
            </a:r>
            <a:endParaRPr sz="2000"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4">
            <a:alphaModFix/>
          </a:blip>
          <a:srcRect b="35131" l="17303" r="66894" t="55874"/>
          <a:stretch/>
        </p:blipFill>
        <p:spPr>
          <a:xfrm>
            <a:off x="2309125" y="3379175"/>
            <a:ext cx="4525757" cy="14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estilizando</a:t>
            </a:r>
            <a:endParaRPr/>
          </a:p>
        </p:txBody>
      </p:sp>
      <p:sp>
        <p:nvSpPr>
          <p:cNvPr id="495" name="Google Shape;495;p40"/>
          <p:cNvSpPr txBox="1"/>
          <p:nvPr>
            <p:ph idx="1" type="body"/>
          </p:nvPr>
        </p:nvSpPr>
        <p:spPr>
          <a:xfrm>
            <a:off x="1303800" y="1990050"/>
            <a:ext cx="73665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Para fazer listras de zebra verticais, estilize alternadamente colunas, em vez de linhas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96" name="Google Shape;4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4">
            <a:alphaModFix/>
          </a:blip>
          <a:srcRect b="49998" l="16515" r="59936" t="38692"/>
          <a:stretch/>
        </p:blipFill>
        <p:spPr>
          <a:xfrm>
            <a:off x="1569975" y="2932000"/>
            <a:ext cx="6248525" cy="16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estilizando</a:t>
            </a:r>
            <a:endParaRPr/>
          </a:p>
        </p:txBody>
      </p:sp>
      <p:sp>
        <p:nvSpPr>
          <p:cNvPr id="503" name="Google Shape;503;p41"/>
          <p:cNvSpPr txBox="1"/>
          <p:nvPr>
            <p:ph idx="1" type="body"/>
          </p:nvPr>
        </p:nvSpPr>
        <p:spPr>
          <a:xfrm>
            <a:off x="1303800" y="1990050"/>
            <a:ext cx="37320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Você pode combinar o estilo dos dois exemplos e terá listras alternadas em linhas e colunas.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Se você usar uma cor transparente, você obterá um efeito de sobreposição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Use uma cor rgba() para especificar a transparência da cor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04" name="Google Shape;5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5" name="Google Shape;505;p41"/>
          <p:cNvPicPr preferRelativeResize="0"/>
          <p:nvPr/>
        </p:nvPicPr>
        <p:blipFill rotWithShape="1">
          <a:blip r:embed="rId4">
            <a:alphaModFix/>
          </a:blip>
          <a:srcRect b="40632" l="16363" r="55909" t="37549"/>
          <a:stretch/>
        </p:blipFill>
        <p:spPr>
          <a:xfrm>
            <a:off x="5035800" y="2431125"/>
            <a:ext cx="3949123" cy="17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4">
            <a:alphaModFix/>
          </a:blip>
          <a:srcRect b="19851" l="0" r="82439" t="49312"/>
          <a:stretch/>
        </p:blipFill>
        <p:spPr>
          <a:xfrm>
            <a:off x="2910973" y="1597875"/>
            <a:ext cx="3322051" cy="32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divisores horizontais</a:t>
            </a:r>
            <a:endParaRPr/>
          </a:p>
        </p:txBody>
      </p:sp>
      <p:sp>
        <p:nvSpPr>
          <p:cNvPr id="511" name="Google Shape;511;p42"/>
          <p:cNvSpPr txBox="1"/>
          <p:nvPr>
            <p:ph idx="1" type="body"/>
          </p:nvPr>
        </p:nvSpPr>
        <p:spPr>
          <a:xfrm>
            <a:off x="1303800" y="1990050"/>
            <a:ext cx="7366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 você especificar bordas apenas na parte inferior de cada linha da tabela, terá uma tabela com divisores horizontais.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Adicione a propriedade border-bottom a todos os elementos tr para obter divisores horizontais: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12" name="Google Shape;5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42"/>
          <p:cNvPicPr preferRelativeResize="0"/>
          <p:nvPr/>
        </p:nvPicPr>
        <p:blipFill rotWithShape="1">
          <a:blip r:embed="rId4">
            <a:alphaModFix/>
          </a:blip>
          <a:srcRect b="37790" l="16022" r="64191" t="52326"/>
          <a:stretch/>
        </p:blipFill>
        <p:spPr>
          <a:xfrm>
            <a:off x="2230600" y="3603450"/>
            <a:ext cx="4682798" cy="13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tabela </a:t>
            </a:r>
            <a:r>
              <a:rPr lang="pt-BR"/>
              <a:t>destacável</a:t>
            </a:r>
            <a:endParaRPr/>
          </a:p>
        </p:txBody>
      </p:sp>
      <p:sp>
        <p:nvSpPr>
          <p:cNvPr id="519" name="Google Shape;519;p43"/>
          <p:cNvSpPr txBox="1"/>
          <p:nvPr>
            <p:ph idx="1" type="body"/>
          </p:nvPr>
        </p:nvSpPr>
        <p:spPr>
          <a:xfrm>
            <a:off x="1303800" y="1990050"/>
            <a:ext cx="7366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Use o seletor :hover em tr para destacar as linhas da tabela ao passar o mouse: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1" name="Google Shape;521;p43"/>
          <p:cNvPicPr preferRelativeResize="0"/>
          <p:nvPr/>
        </p:nvPicPr>
        <p:blipFill rotWithShape="1">
          <a:blip r:embed="rId4">
            <a:alphaModFix/>
          </a:blip>
          <a:srcRect b="44476" l="15698" r="60592" t="50000"/>
          <a:stretch/>
        </p:blipFill>
        <p:spPr>
          <a:xfrm>
            <a:off x="888750" y="3199725"/>
            <a:ext cx="7366502" cy="9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27" name="Google Shape;527;p44"/>
          <p:cNvSpPr txBox="1"/>
          <p:nvPr>
            <p:ph idx="1" type="body"/>
          </p:nvPr>
        </p:nvSpPr>
        <p:spPr>
          <a:xfrm>
            <a:off x="1303800" y="1990050"/>
            <a:ext cx="7366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As listas HTML permitem que os desenvolvedores da Web agrupem um conjunto de itens relacionados em listas.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não ordenadas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ordenadas</a:t>
            </a:r>
            <a:endParaRPr sz="2000"/>
          </a:p>
        </p:txBody>
      </p:sp>
      <p:pic>
        <p:nvPicPr>
          <p:cNvPr id="528" name="Google Shape;5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34" name="Google Shape;534;p45"/>
          <p:cNvSpPr txBox="1"/>
          <p:nvPr>
            <p:ph idx="1" type="body"/>
          </p:nvPr>
        </p:nvSpPr>
        <p:spPr>
          <a:xfrm>
            <a:off x="1303800" y="1990050"/>
            <a:ext cx="3824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Uma lista não ordenada começa com a tag &lt;ul&gt;. Cada item da lista começa com a tag &lt;li&gt;.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Os itens da lista serão marcados com marcadores (pequenos círculos pretos) por padrão:</a:t>
            </a:r>
            <a:endParaRPr sz="2000"/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6" name="Google Shape;536;p45"/>
          <p:cNvPicPr preferRelativeResize="0"/>
          <p:nvPr/>
        </p:nvPicPr>
        <p:blipFill rotWithShape="1">
          <a:blip r:embed="rId4">
            <a:alphaModFix/>
          </a:blip>
          <a:srcRect b="47963" l="0" r="88016" t="41280"/>
          <a:stretch/>
        </p:blipFill>
        <p:spPr>
          <a:xfrm>
            <a:off x="5128500" y="2218000"/>
            <a:ext cx="3541901" cy="178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42" name="Google Shape;542;p46"/>
          <p:cNvSpPr txBox="1"/>
          <p:nvPr>
            <p:ph idx="1" type="body"/>
          </p:nvPr>
        </p:nvSpPr>
        <p:spPr>
          <a:xfrm>
            <a:off x="1303800" y="1990050"/>
            <a:ext cx="3824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Outros marcadores: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disc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circle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square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none</a:t>
            </a:r>
            <a:endParaRPr sz="2000"/>
          </a:p>
        </p:txBody>
      </p:sp>
      <p:pic>
        <p:nvPicPr>
          <p:cNvPr id="543" name="Google Shape;5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4" name="Google Shape;544;p46"/>
          <p:cNvPicPr preferRelativeResize="0"/>
          <p:nvPr/>
        </p:nvPicPr>
        <p:blipFill rotWithShape="1">
          <a:blip r:embed="rId4">
            <a:alphaModFix/>
          </a:blip>
          <a:srcRect b="37554" l="15577" r="61685" t="46929"/>
          <a:stretch/>
        </p:blipFill>
        <p:spPr>
          <a:xfrm>
            <a:off x="3633325" y="2201428"/>
            <a:ext cx="5037077" cy="193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50" name="Google Shape;550;p47"/>
          <p:cNvSpPr txBox="1"/>
          <p:nvPr>
            <p:ph idx="1" type="body"/>
          </p:nvPr>
        </p:nvSpPr>
        <p:spPr>
          <a:xfrm>
            <a:off x="1303800" y="1456650"/>
            <a:ext cx="7366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As listas podem ser aninhadas (lista dentro da lista):</a:t>
            </a:r>
            <a:endParaRPr sz="2000"/>
          </a:p>
        </p:txBody>
      </p:sp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2" name="Google Shape;552;p47"/>
          <p:cNvPicPr preferRelativeResize="0"/>
          <p:nvPr/>
        </p:nvPicPr>
        <p:blipFill rotWithShape="1">
          <a:blip r:embed="rId4">
            <a:alphaModFix/>
          </a:blip>
          <a:srcRect b="34009" l="0" r="83811" t="42444"/>
          <a:stretch/>
        </p:blipFill>
        <p:spPr>
          <a:xfrm>
            <a:off x="2802266" y="1988625"/>
            <a:ext cx="3539477" cy="28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48"/>
          <p:cNvPicPr preferRelativeResize="0"/>
          <p:nvPr/>
        </p:nvPicPr>
        <p:blipFill rotWithShape="1">
          <a:blip r:embed="rId4">
            <a:alphaModFix/>
          </a:blip>
          <a:srcRect b="10633" l="0" r="81504" t="33368"/>
          <a:stretch/>
        </p:blipFill>
        <p:spPr>
          <a:xfrm>
            <a:off x="2634550" y="556963"/>
            <a:ext cx="2366227" cy="40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8"/>
          <p:cNvPicPr preferRelativeResize="0"/>
          <p:nvPr/>
        </p:nvPicPr>
        <p:blipFill rotWithShape="1">
          <a:blip r:embed="rId5">
            <a:alphaModFix/>
          </a:blip>
          <a:srcRect b="11513" l="0" r="75771" t="67800"/>
          <a:stretch/>
        </p:blipFill>
        <p:spPr>
          <a:xfrm>
            <a:off x="5121050" y="2197950"/>
            <a:ext cx="3549350" cy="17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66" name="Google Shape;566;p49"/>
          <p:cNvSpPr txBox="1"/>
          <p:nvPr>
            <p:ph idx="1" type="body"/>
          </p:nvPr>
        </p:nvSpPr>
        <p:spPr>
          <a:xfrm>
            <a:off x="1303800" y="1990050"/>
            <a:ext cx="3824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Uma lista ordenada começa com a tag &lt;ol&gt;. Cada item da lista começa com a tag &lt;li&gt;.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Os itens da lista serão marcados com números por padrão: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8" name="Google Shape;568;p49"/>
          <p:cNvPicPr preferRelativeResize="0"/>
          <p:nvPr/>
        </p:nvPicPr>
        <p:blipFill rotWithShape="1">
          <a:blip r:embed="rId4">
            <a:alphaModFix/>
          </a:blip>
          <a:srcRect b="47401" l="0" r="88016" t="40115"/>
          <a:stretch/>
        </p:blipFill>
        <p:spPr>
          <a:xfrm>
            <a:off x="5176900" y="1990050"/>
            <a:ext cx="3493488" cy="20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74" name="Google Shape;574;p50"/>
          <p:cNvSpPr txBox="1"/>
          <p:nvPr>
            <p:ph idx="1" type="body"/>
          </p:nvPr>
        </p:nvSpPr>
        <p:spPr>
          <a:xfrm>
            <a:off x="1303800" y="1990050"/>
            <a:ext cx="3824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Outros marcadores: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type=”1”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type=”A”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type=”a”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type=”I”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type=”i”</a:t>
            </a:r>
            <a:endParaRPr sz="2000"/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6" name="Google Shape;576;p50"/>
          <p:cNvPicPr preferRelativeResize="0"/>
          <p:nvPr/>
        </p:nvPicPr>
        <p:blipFill rotWithShape="1">
          <a:blip r:embed="rId4">
            <a:alphaModFix/>
          </a:blip>
          <a:srcRect b="44842" l="17117" r="72076" t="40662"/>
          <a:stretch/>
        </p:blipFill>
        <p:spPr>
          <a:xfrm>
            <a:off x="4126750" y="1879663"/>
            <a:ext cx="3005376" cy="226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82" name="Google Shape;582;p51"/>
          <p:cNvSpPr txBox="1"/>
          <p:nvPr>
            <p:ph idx="1" type="body"/>
          </p:nvPr>
        </p:nvSpPr>
        <p:spPr>
          <a:xfrm>
            <a:off x="1303800" y="1990050"/>
            <a:ext cx="7366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Por padrão, uma lista ordenada começará a contar a partir de 1. Se você quiser começar a contar a partir de um número especificado, poderá usar o atributo start:</a:t>
            </a:r>
            <a:endParaRPr sz="2000"/>
          </a:p>
        </p:txBody>
      </p:sp>
      <p:pic>
        <p:nvPicPr>
          <p:cNvPr id="583" name="Google Shape;5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51"/>
          <p:cNvPicPr preferRelativeResize="0"/>
          <p:nvPr/>
        </p:nvPicPr>
        <p:blipFill rotWithShape="1">
          <a:blip r:embed="rId4">
            <a:alphaModFix/>
          </a:blip>
          <a:srcRect b="33429" l="16678" r="69095" t="51745"/>
          <a:stretch/>
        </p:blipFill>
        <p:spPr>
          <a:xfrm>
            <a:off x="3181476" y="3154775"/>
            <a:ext cx="2933352" cy="17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As tabelas HTML podem ter bordas de diferentes estilos e formas.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Ao adicionar uma borda a uma tabela, você também adiciona bordas ao redor de cada célula da tabela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Para adicionar uma borda, use a propriedade CSS border nos elementos table, th e td</a:t>
            </a:r>
            <a:endParaRPr sz="2000"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590" name="Google Shape;590;p52"/>
          <p:cNvSpPr txBox="1"/>
          <p:nvPr>
            <p:ph idx="1" type="body"/>
          </p:nvPr>
        </p:nvSpPr>
        <p:spPr>
          <a:xfrm>
            <a:off x="1303800" y="1990050"/>
            <a:ext cx="3824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HTML também suporta listas de descrição.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Uma lista de descrição é uma lista de termos, com uma descrição de cada termo.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A tag &lt;dl&gt; define a lista de descrição, a tag &lt;dt&gt; define o termo (nome) e a tag &lt;dd&gt; descreve cada termo</a:t>
            </a:r>
            <a:endParaRPr sz="2000"/>
          </a:p>
        </p:txBody>
      </p:sp>
      <p:pic>
        <p:nvPicPr>
          <p:cNvPr id="591" name="Google Shape;5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2" name="Google Shape;592;p52"/>
          <p:cNvPicPr preferRelativeResize="0"/>
          <p:nvPr/>
        </p:nvPicPr>
        <p:blipFill rotWithShape="1">
          <a:blip r:embed="rId4">
            <a:alphaModFix/>
          </a:blip>
          <a:srcRect b="45056" l="0" r="78415" t="40699"/>
          <a:stretch/>
        </p:blipFill>
        <p:spPr>
          <a:xfrm>
            <a:off x="5128500" y="2326425"/>
            <a:ext cx="3701798" cy="13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48600" l="0" r="80980" t="28727"/>
          <a:stretch/>
        </p:blipFill>
        <p:spPr>
          <a:xfrm>
            <a:off x="2500725" y="1597875"/>
            <a:ext cx="4142549" cy="27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>
            <a:off x="2707100" y="2449275"/>
            <a:ext cx="3403200" cy="125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Para evitar bordas duplas como no exemplo, defina a propriedade border-collapse CSS para recolher.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Isso fará com que as bordas se transformem em uma única borda</a:t>
            </a:r>
            <a:endParaRPr sz="1500"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42356" l="16072" r="66446" t="45161"/>
          <a:stretch/>
        </p:blipFill>
        <p:spPr>
          <a:xfrm>
            <a:off x="2464325" y="3056500"/>
            <a:ext cx="4215350" cy="169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2964925" y="4021975"/>
            <a:ext cx="3596700" cy="33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 você definir uma cor de fundo para cada célula e der à borda uma cor branca (a mesma que o fundo do documento), você terá a impressão de uma borda invisível</a:t>
            </a:r>
            <a:endParaRPr sz="2000"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19"/>
          <p:cNvPicPr preferRelativeResize="0"/>
          <p:nvPr/>
        </p:nvPicPr>
        <p:blipFill rotWithShape="1">
          <a:blip r:embed="rId4">
            <a:alphaModFix/>
          </a:blip>
          <a:srcRect b="25267" l="16800" r="66141" t="55304"/>
          <a:stretch/>
        </p:blipFill>
        <p:spPr>
          <a:xfrm>
            <a:off x="3018638" y="3061349"/>
            <a:ext cx="3106723" cy="199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/>
          <p:nvPr/>
        </p:nvSpPr>
        <p:spPr>
          <a:xfrm>
            <a:off x="5079050" y="3325875"/>
            <a:ext cx="618900" cy="27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3078675" y="4135700"/>
            <a:ext cx="2864100" cy="80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Com a propriedade border-radius, as bordas ficam com cantos arredondados</a:t>
            </a:r>
            <a:endParaRPr sz="2000"/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20"/>
          <p:cNvPicPr preferRelativeResize="0"/>
          <p:nvPr/>
        </p:nvPicPr>
        <p:blipFill rotWithShape="1">
          <a:blip r:embed="rId4">
            <a:alphaModFix/>
          </a:blip>
          <a:srcRect b="23106" l="16353" r="66165" t="64410"/>
          <a:stretch/>
        </p:blipFill>
        <p:spPr>
          <a:xfrm>
            <a:off x="2379888" y="2913350"/>
            <a:ext cx="4878326" cy="19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/>
          <p:nvPr/>
        </p:nvSpPr>
        <p:spPr>
          <a:xfrm>
            <a:off x="2923975" y="3826300"/>
            <a:ext cx="3160500" cy="49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Tabelas - Bordas</a:t>
            </a:r>
            <a:endParaRPr/>
          </a:p>
        </p:txBody>
      </p:sp>
      <p:sp>
        <p:nvSpPr>
          <p:cNvPr id="342" name="Google Shape;342;p21"/>
          <p:cNvSpPr txBox="1"/>
          <p:nvPr>
            <p:ph idx="1" type="body"/>
          </p:nvPr>
        </p:nvSpPr>
        <p:spPr>
          <a:xfrm>
            <a:off x="1303800" y="1990050"/>
            <a:ext cx="3156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Pule a borda ao redor da tabela deixando de fora a table do seletor css</a:t>
            </a:r>
            <a:endParaRPr sz="2000"/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311524"/>
            <a:ext cx="1095798" cy="64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/>
          </a:blip>
          <a:srcRect b="48600" l="0" r="80980" t="28727"/>
          <a:stretch/>
        </p:blipFill>
        <p:spPr>
          <a:xfrm>
            <a:off x="4572000" y="1871987"/>
            <a:ext cx="4142549" cy="27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/>
          <p:nvPr/>
        </p:nvSpPr>
        <p:spPr>
          <a:xfrm>
            <a:off x="4821225" y="3003600"/>
            <a:ext cx="734700" cy="206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